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8"/>
  </p:notesMasterIdLst>
  <p:handoutMasterIdLst>
    <p:handoutMasterId r:id="rId29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86" r:id="rId14"/>
    <p:sldId id="487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16" r:id="rId25"/>
    <p:sldId id="400" r:id="rId26"/>
    <p:sldId id="399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Main" id="{FCD7AA9B-43BA-4D11-AA3C-50C6DAACF204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86"/>
            <p14:sldId id="487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Conclusion" id="{10E03AB1-9AA8-4E86-9A64-D741901E50A2}">
          <p14:sldIdLst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7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342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50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67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10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slide" Target="slide14.xml"/><Relationship Id="rId3" Type="http://schemas.openxmlformats.org/officeDocument/2006/relationships/image" Target="../media/image16.png"/><Relationship Id="rId7" Type="http://schemas.openxmlformats.org/officeDocument/2006/relationships/slide" Target="slide9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80.png"/><Relationship Id="rId5" Type="http://schemas.openxmlformats.org/officeDocument/2006/relationships/image" Target="../media/image160.png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image" Target="../media/image18.png"/><Relationship Id="rId14" Type="http://schemas.openxmlformats.org/officeDocument/2006/relationships/image" Target="../media/image19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software-technolog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5" TargetMode="External"/><Relationship Id="rId4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jetbrains.com/phpstorm/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sualstudio.com/" TargetMode="External"/><Relationship Id="rId5" Type="http://schemas.openxmlformats.org/officeDocument/2006/relationships/hyperlink" Target="https://www.jetbrains.com/idea/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6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6.png"/><Relationship Id="rId14" Type="http://schemas.openxmlformats.org/officeDocument/2006/relationships/hyperlink" Target="http://www.telenor.b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3" y="279016"/>
            <a:ext cx="8215098" cy="1404218"/>
          </a:xfrm>
        </p:spPr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712316"/>
            <a:ext cx="7910298" cy="100714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013" y="3980256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13554" y="3656573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 Technologies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D1728C-81F2-47E1-B5F1-5FB6D1CEA9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639896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10F21C-5B22-43A6-97B9-63A8FFF44D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10427851" y="3492456"/>
            <a:ext cx="1151113" cy="1151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6C5F0D-E714-4201-AC2B-D14C92307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33746">
            <a:off x="10698747" y="5109667"/>
            <a:ext cx="741943" cy="1079189"/>
          </a:xfrm>
          <a:prstGeom prst="roundRect">
            <a:avLst>
              <a:gd name="adj" fmla="val 620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4" descr="http://www.theastrainings.com/images/php_icon.png">
            <a:extLst>
              <a:ext uri="{FF2B5EF4-FFF2-40B4-BE49-F238E27FC236}">
                <a16:creationId xmlns:a16="http://schemas.microsoft.com/office/drawing/2014/main" id="{9AD27EE5-AD48-473C-A6DC-58DC3ECB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6800025" y="5194787"/>
            <a:ext cx="1092284" cy="10922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raw.githubusercontent.com/sschmid/Entitas-CSharp/develop/Readme/Images/csharp.png">
            <a:extLst>
              <a:ext uri="{FF2B5EF4-FFF2-40B4-BE49-F238E27FC236}">
                <a16:creationId xmlns:a16="http://schemas.microsoft.com/office/drawing/2014/main" id="{CEC84EE8-3A80-43A6-A8FE-EE4252C51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74" y="3371749"/>
            <a:ext cx="1164843" cy="11182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html icon">
            <a:extLst>
              <a:ext uri="{FF2B5EF4-FFF2-40B4-BE49-F238E27FC236}">
                <a16:creationId xmlns:a16="http://schemas.microsoft.com/office/drawing/2014/main" id="{6144AF3A-E5BC-4B08-8439-C3EABF85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7917090" y="3383582"/>
            <a:ext cx="1244715" cy="12447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Свързано изображение">
            <a:extLst>
              <a:ext uri="{FF2B5EF4-FFF2-40B4-BE49-F238E27FC236}">
                <a16:creationId xmlns:a16="http://schemas.microsoft.com/office/drawing/2014/main" id="{A282F31D-A78A-4F3A-A711-E4FDCF302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9092366" y="3253158"/>
            <a:ext cx="1251285" cy="12512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70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hours</a:t>
            </a:r>
            <a:r>
              <a:rPr lang="en-US" dirty="0"/>
              <a:t>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July – August 2018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Regular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12 August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3625798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Alen Paunov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Passionate about C# and</a:t>
            </a:r>
            <a:br>
              <a:rPr lang="en-GB" sz="3200" noProof="1"/>
            </a:br>
            <a:r>
              <a:rPr lang="en-GB" sz="3200" noProof="1"/>
              <a:t>GameDevelopment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Interested in Blockchain and</a:t>
            </a:r>
            <a:br>
              <a:rPr lang="en-GB" sz="3200" noProof="1"/>
            </a:br>
            <a:r>
              <a:rPr lang="en-GB" sz="3200" noProof="1"/>
              <a:t>Quantum Technologies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Top performing student @ 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1371600"/>
            <a:ext cx="3087661" cy="4114800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2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249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Mihail Velikov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Deep into Java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Interested in C#, JavaScript </a:t>
            </a:r>
            <a:br>
              <a:rPr lang="en-GB" sz="3200" noProof="1"/>
            </a:br>
            <a:r>
              <a:rPr lang="en-GB" sz="3200" noProof="1"/>
              <a:t>and PHP web development</a:t>
            </a:r>
          </a:p>
          <a:p>
            <a:pPr marL="609494" lvl="3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GB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386BCD-5DDC-4F49-A419-8D0C77E4BE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113043" y="1893556"/>
            <a:ext cx="4114797" cy="3087661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219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exam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90%</a:t>
            </a:r>
          </a:p>
          <a:p>
            <a:r>
              <a:rPr lang="en-US" dirty="0"/>
              <a:t>Homework (judge &amp; uploads)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10%</a:t>
            </a:r>
          </a:p>
          <a:p>
            <a:r>
              <a:rPr lang="en-US" dirty="0"/>
              <a:t>Forum activity – bonus up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%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Presence in class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5%</a:t>
            </a:r>
            <a:r>
              <a:rPr lang="en-US" dirty="0"/>
              <a:t>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776729" y="452712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coding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exercises only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dirty="0"/>
              <a:t>Create an application which supports basic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Examples: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TODO</a:t>
            </a:r>
            <a:r>
              <a:rPr lang="en-US" i="1" dirty="0"/>
              <a:t>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” (view / add / delete items),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Poll System</a:t>
            </a:r>
            <a:r>
              <a:rPr lang="en-US" dirty="0"/>
              <a:t>” (vote, list / delete votes),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Bookmarks</a:t>
            </a:r>
            <a:r>
              <a:rPr lang="en-US" dirty="0"/>
              <a:t>” (add / delete bookmarks)</a:t>
            </a:r>
          </a:p>
          <a:p>
            <a:pPr lvl="1"/>
            <a:r>
              <a:rPr lang="en-US" dirty="0"/>
              <a:t>Write the app 4 times: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spcBef>
                <a:spcPts val="1200"/>
              </a:spcBef>
            </a:pPr>
            <a:r>
              <a:rPr lang="en-US" dirty="0"/>
              <a:t>Exam time: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 hours</a:t>
            </a:r>
          </a:p>
          <a:p>
            <a:pPr>
              <a:spcBef>
                <a:spcPts val="1200"/>
              </a:spcBef>
            </a:pPr>
            <a:r>
              <a:rPr lang="en-US" dirty="0"/>
              <a:t>Exam check-up: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2-3 hours</a:t>
            </a:r>
            <a:r>
              <a:rPr lang="en-US" dirty="0"/>
              <a:t> (immediately after the exam)</a:t>
            </a:r>
          </a:p>
          <a:p>
            <a:pPr lvl="1"/>
            <a:r>
              <a:rPr lang="en-US" dirty="0"/>
              <a:t>Trainers / assistants check your solution on your laptop</a:t>
            </a:r>
          </a:p>
          <a:p>
            <a:pPr lvl="1"/>
            <a:r>
              <a:rPr lang="en-US" dirty="0"/>
              <a:t>You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be allowed to modify your code after the exam ends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</a:t>
            </a:r>
          </a:p>
        </p:txBody>
      </p:sp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A68CCBE-6508-4E5C-8E79-9D4EFB4936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0458403"/>
                  </p:ext>
                </p:extLst>
              </p:nvPr>
            </p:nvGraphicFramePr>
            <p:xfrm>
              <a:off x="719181" y="1219012"/>
              <a:ext cx="4232231" cy="2381250"/>
            </p:xfrm>
            <a:graphic>
              <a:graphicData uri="http://schemas.microsoft.com/office/powerpoint/2016/slidezoom">
                <pslz:sldZm>
                  <pslz:sldZmObj sldId="467" cId="4076945433">
                    <pslz:zmPr id="{FE992A79-DC3F-4606-BC2D-DC9A1BE0855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A68CCBE-6508-4E5C-8E79-9D4EFB493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9181" y="1219012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1B3283E-0381-4630-B8E8-4A983516D7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4420968"/>
                  </p:ext>
                </p:extLst>
              </p:nvPr>
            </p:nvGraphicFramePr>
            <p:xfrm>
              <a:off x="7334073" y="1219012"/>
              <a:ext cx="4232231" cy="2381250"/>
            </p:xfrm>
            <a:graphic>
              <a:graphicData uri="http://schemas.microsoft.com/office/powerpoint/2016/slidezoom">
                <pslz:sldZm>
                  <pslz:sldZmObj sldId="472" cId="3828969585">
                    <pslz:zmPr id="{A6122D3A-3AA6-4132-BCC3-54293F899B1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1B3283E-0381-4630-B8E8-4A983516D7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4073" y="1219012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722C3072-D504-482E-AFC2-43EFF53FDC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5787445"/>
                  </p:ext>
                </p:extLst>
              </p:nvPr>
            </p:nvGraphicFramePr>
            <p:xfrm>
              <a:off x="719181" y="3781425"/>
              <a:ext cx="4232231" cy="2381250"/>
            </p:xfrm>
            <a:graphic>
              <a:graphicData uri="http://schemas.microsoft.com/office/powerpoint/2016/slidezoom">
                <pslz:sldZm>
                  <pslz:sldZmObj sldId="474" cId="2209424934">
                    <pslz:zmPr id="{E816FBDB-980B-4121-A3B6-AD042D8769B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22C3072-D504-482E-AFC2-43EFF53FD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9181" y="3781425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0F2DF3CD-1FF9-43AB-A88D-9F42B88161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0424777"/>
                  </p:ext>
                </p:extLst>
              </p:nvPr>
            </p:nvGraphicFramePr>
            <p:xfrm>
              <a:off x="7334073" y="3781425"/>
              <a:ext cx="4232231" cy="2381250"/>
            </p:xfrm>
            <a:graphic>
              <a:graphicData uri="http://schemas.microsoft.com/office/powerpoint/2016/slidezoom">
                <pslz:sldZm>
                  <pslz:sldZmObj sldId="477" cId="3514135177">
                    <pslz:zmPr id="{2A0F5483-9989-41D5-A0B3-36DC8C6C31C0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F2DF3CD-1FF9-43AB-A88D-9F42B8816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34073" y="3781425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Software University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0012" y="1924966"/>
            <a:ext cx="94488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https://softuni.bg/courses/software-technologies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noProof="1"/>
              <a:t>PhpStorm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https://jetbrains.com/phpstorm/</a:t>
            </a:r>
            <a:r>
              <a:rPr lang="en-US" dirty="0"/>
              <a:t> – for PHP</a:t>
            </a:r>
            <a:endParaRPr lang="en-US" noProof="1"/>
          </a:p>
          <a:p>
            <a:pPr>
              <a:lnSpc>
                <a:spcPct val="12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r>
              <a:rPr lang="en-US" dirty="0"/>
              <a:t> – for JS</a:t>
            </a:r>
          </a:p>
          <a:p>
            <a:pPr>
              <a:lnSpc>
                <a:spcPct val="120000"/>
              </a:lnSpc>
            </a:pPr>
            <a:r>
              <a:rPr lang="en-US" dirty="0"/>
              <a:t>IntelliJ Idea – </a:t>
            </a:r>
            <a:r>
              <a:rPr lang="en-US" dirty="0">
                <a:hlinkClick r:id="rId5"/>
              </a:rPr>
              <a:t>https://www.jetbrains.com/idea/</a:t>
            </a:r>
            <a:r>
              <a:rPr lang="bg-BG" dirty="0"/>
              <a:t> – </a:t>
            </a:r>
            <a:r>
              <a:rPr lang="en-US" dirty="0"/>
              <a:t>for Java</a:t>
            </a:r>
          </a:p>
          <a:p>
            <a:pPr>
              <a:lnSpc>
                <a:spcPct val="12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6"/>
              </a:rPr>
              <a:t>https://www.visualstudio.com</a:t>
            </a:r>
            <a:r>
              <a:rPr lang="en-US" dirty="0"/>
              <a:t> – for .NET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8723" y="4648200"/>
            <a:ext cx="1673774" cy="1636395"/>
          </a:xfrm>
          <a:prstGeom prst="rect">
            <a:avLst/>
          </a:prstGeom>
        </p:spPr>
      </p:pic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431" y="4648200"/>
            <a:ext cx="1636395" cy="1636395"/>
          </a:xfrm>
          <a:prstGeom prst="rect">
            <a:avLst/>
          </a:prstGeom>
        </p:spPr>
      </p:pic>
      <p:pic>
        <p:nvPicPr>
          <p:cNvPr id="10" name="Picture 6" descr="http://www.codeproject.com/KB/cross-platform/860150/vs2015.png">
            <a:hlinkClick r:id="rId6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42" y="4679643"/>
            <a:ext cx="1530433" cy="15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&amp;Rcy;&amp;iecy;&amp;zcy;&amp;ucy;&amp;lcy;&amp;tcy;&amp;acy;&amp;tcy; &amp;scy; &amp;icy;&amp;zcy;&amp;ocy;&amp;bcy;&amp;rcy;&amp;acy;&amp;zhcy;&amp;iecy;&amp;ncy;&amp;icy;&amp;iecy; &amp;zcy;&amp;acy; intellij idea logo">
            <a:hlinkClick r:id="rId5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06" y="4649270"/>
            <a:ext cx="1612841" cy="16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 – </a:t>
            </a:r>
            <a:r>
              <a:rPr lang="en-US"/>
              <a:t>Course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GB" sz="11500" b="1" noProof="1"/>
              <a:t>tech</a:t>
            </a:r>
            <a:r>
              <a:rPr lang="en-US" sz="11500" b="1" noProof="1"/>
              <a:t>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Software</a:t>
              </a:r>
              <a:b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Technologies</a:t>
              </a: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dirty="0"/>
              <a:t>The</a:t>
            </a:r>
            <a:r>
              <a:rPr lang="bg-BG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  <a:r>
              <a:rPr lang="bg-BG" dirty="0"/>
              <a:t>"</a:t>
            </a:r>
            <a:r>
              <a:rPr lang="en-US" dirty="0"/>
              <a:t> course provides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/>
              <a:t>in 5 technologies: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Basics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&amp;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>
              <a:lnSpc>
                <a:spcPct val="115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7514062" y="4474363"/>
            <a:ext cx="1514774" cy="1514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304872" y="4732148"/>
            <a:ext cx="1061668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7133880" y="2318554"/>
            <a:ext cx="1422333" cy="14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44" y="3256936"/>
            <a:ext cx="1472630" cy="141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html icon">
            <a:extLst>
              <a:ext uri="{FF2B5EF4-FFF2-40B4-BE49-F238E27FC236}">
                <a16:creationId xmlns:a16="http://schemas.microsoft.com/office/drawing/2014/main" id="{5F3E4FEF-9D2C-4AA6-A88A-2ECF3C4B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865306" y="1322694"/>
            <a:ext cx="1656716" cy="16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Свързано изображение">
            <a:extLst>
              <a:ext uri="{FF2B5EF4-FFF2-40B4-BE49-F238E27FC236}">
                <a16:creationId xmlns:a16="http://schemas.microsoft.com/office/drawing/2014/main" id="{60B10A8F-AAD7-48E0-89F8-56DA2C17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9890173" y="1862109"/>
            <a:ext cx="1665459" cy="166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introductory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teach you </a:t>
            </a:r>
            <a:r>
              <a:rPr lang="en-US" dirty="0"/>
              <a:t>HTML, CSS, JavaScript,</a:t>
            </a:r>
            <a:br>
              <a:rPr lang="en-US" dirty="0"/>
            </a:br>
            <a:r>
              <a:rPr lang="en-US" dirty="0"/>
              <a:t>PHP, MySQL, .NET, Entity Framework,</a:t>
            </a:r>
            <a:br>
              <a:rPr lang="en-US" dirty="0"/>
            </a:br>
            <a:r>
              <a:rPr lang="en-US" dirty="0"/>
              <a:t>ASP.NET MVC, Java, Hibernate and Spring MVC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make you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familiar </a:t>
            </a:r>
            <a:r>
              <a:rPr lang="en-US" dirty="0"/>
              <a:t>with these technologies</a:t>
            </a:r>
          </a:p>
          <a:p>
            <a:pPr lvl="2"/>
            <a:r>
              <a:rPr lang="en-US" dirty="0"/>
              <a:t>You get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</a:t>
            </a:r>
            <a:r>
              <a:rPr lang="en-US" dirty="0"/>
              <a:t> how these technologies work</a:t>
            </a:r>
          </a:p>
          <a:p>
            <a:pPr lvl="2"/>
            <a:r>
              <a:rPr lang="en-US" dirty="0"/>
              <a:t>You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touch</a:t>
            </a:r>
            <a:r>
              <a:rPr lang="en-US" dirty="0"/>
              <a:t> all of them in 2 months</a:t>
            </a:r>
          </a:p>
          <a:p>
            <a:pPr lvl="2"/>
            <a:r>
              <a:rPr lang="en-US" dirty="0"/>
              <a:t>You will create a simple blog system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This Course is at Very Basic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516210" y="3141845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513640" y="4745447"/>
            <a:ext cx="1103127" cy="1395750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9149541" y="2985453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12" y="4830993"/>
            <a:ext cx="1409460" cy="13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html icon">
            <a:extLst>
              <a:ext uri="{FF2B5EF4-FFF2-40B4-BE49-F238E27FC236}">
                <a16:creationId xmlns:a16="http://schemas.microsoft.com/office/drawing/2014/main" id="{36FF21AF-A5B6-4ACA-9E3C-89654983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984153" y="1103258"/>
            <a:ext cx="1506105" cy="15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Свързано изображение">
            <a:extLst>
              <a:ext uri="{FF2B5EF4-FFF2-40B4-BE49-F238E27FC236}">
                <a16:creationId xmlns:a16="http://schemas.microsoft.com/office/drawing/2014/main" id="{B8F08F65-9818-4522-A743-311F01D2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10385122" y="1300980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067933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0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 &amp; CSS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Basics of HTML &amp; CSS, Creating the Blog Design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JavaScript, Express and MySql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ES6, Node.js, Express.js, MySql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Creating a blog with Express.js and MySql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Symfony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and MySql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XAMPP, PHP 7, MySQL, Doctrine, </a:t>
            </a:r>
            <a:r>
              <a:rPr lang="en-US" dirty="0" err="1"/>
              <a:t>Symfony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Creating a blog with </a:t>
            </a:r>
            <a:r>
              <a:rPr lang="en-US" dirty="0" err="1"/>
              <a:t>Symfony</a:t>
            </a:r>
            <a:r>
              <a:rPr lang="bg-BG" dirty="0"/>
              <a:t> </a:t>
            </a:r>
            <a:r>
              <a:rPr lang="en-US" dirty="0"/>
              <a:t>and MySQL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8376237" y="3123019"/>
            <a:ext cx="1251879" cy="1251879"/>
          </a:xfrm>
          <a:prstGeom prst="rect">
            <a:avLst/>
          </a:prstGeom>
        </p:spPr>
      </p:pic>
      <p:pic>
        <p:nvPicPr>
          <p:cNvPr id="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287082" y="4888768"/>
            <a:ext cx="1430193" cy="1430194"/>
          </a:xfrm>
          <a:prstGeom prst="roundRect">
            <a:avLst>
              <a:gd name="adj" fmla="val 336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html icon">
            <a:extLst>
              <a:ext uri="{FF2B5EF4-FFF2-40B4-BE49-F238E27FC236}">
                <a16:creationId xmlns:a16="http://schemas.microsoft.com/office/drawing/2014/main" id="{01522330-2E59-421E-BFBA-2408F866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984153" y="1103258"/>
            <a:ext cx="1506105" cy="15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Свързано изображение">
            <a:extLst>
              <a:ext uri="{FF2B5EF4-FFF2-40B4-BE49-F238E27FC236}">
                <a16:creationId xmlns:a16="http://schemas.microsoft.com/office/drawing/2014/main" id="{3310005E-7551-467D-9F6D-70E40A67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10381125" y="1140649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38750-4B71-403E-893D-63344BA63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510">
            <a:off x="10019129" y="5152722"/>
            <a:ext cx="1670449" cy="902286"/>
          </a:xfrm>
          <a:prstGeom prst="roundRect">
            <a:avLst>
              <a:gd name="adj" fmla="val 4588"/>
            </a:avLst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CA49B-6DA2-4461-9479-5F428DFEC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510">
            <a:off x="10082712" y="3458777"/>
            <a:ext cx="1670449" cy="902286"/>
          </a:xfrm>
          <a:prstGeom prst="roundRect">
            <a:avLst>
              <a:gd name="adj" fmla="val 4588"/>
            </a:avLst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8, Hibernate, Spring MVC, MySQL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Spring MVC and Hibernate</a:t>
            </a:r>
            <a:endParaRPr lang="bg-BG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Part IV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C# 7, Entity Framework, ASP.NET MVC, MySQL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ASP.NET MVC and EF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0561">
            <a:off x="8990467" y="1583950"/>
            <a:ext cx="1185741" cy="1657445"/>
          </a:xfrm>
          <a:prstGeom prst="roundRect">
            <a:avLst>
              <a:gd name="adj" fmla="val 6205"/>
            </a:avLst>
          </a:prstGeom>
        </p:spPr>
      </p:pic>
      <p:pic>
        <p:nvPicPr>
          <p:cNvPr id="3078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048">
            <a:off x="8266501" y="4997863"/>
            <a:ext cx="1550406" cy="148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Резултат с изображение за spring mvc logo">
            <a:extLst>
              <a:ext uri="{FF2B5EF4-FFF2-40B4-BE49-F238E27FC236}">
                <a16:creationId xmlns:a16="http://schemas.microsoft.com/office/drawing/2014/main" id="{F9E608A0-B9F7-4058-A3E2-ADD40DEE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960">
            <a:off x="7043833" y="679048"/>
            <a:ext cx="1613167" cy="944140"/>
          </a:xfrm>
          <a:prstGeom prst="roundRect">
            <a:avLst>
              <a:gd name="adj" fmla="val 6205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6334A-6593-453F-9E1E-A1FA12FF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587">
            <a:off x="10481718" y="1179713"/>
            <a:ext cx="1181485" cy="877780"/>
          </a:xfrm>
          <a:prstGeom prst="roundRect">
            <a:avLst>
              <a:gd name="adj" fmla="val 6205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DCFCC-FADF-458E-99F7-9A291750B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62839">
            <a:off x="10127061" y="4033199"/>
            <a:ext cx="1385575" cy="871652"/>
          </a:xfrm>
          <a:prstGeom prst="roundRect">
            <a:avLst>
              <a:gd name="adj" fmla="val 6205"/>
            </a:avLst>
          </a:prstGeom>
        </p:spPr>
      </p:pic>
      <p:pic>
        <p:nvPicPr>
          <p:cNvPr id="4104" name="Picture 8" descr="Резултат с изображение за entity framework">
            <a:extLst>
              <a:ext uri="{FF2B5EF4-FFF2-40B4-BE49-F238E27FC236}">
                <a16:creationId xmlns:a16="http://schemas.microsoft.com/office/drawing/2014/main" id="{82D60FAD-5A96-4EE0-9F07-FAC56CC13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75703">
            <a:off x="10103807" y="5471255"/>
            <a:ext cx="1594248" cy="723658"/>
          </a:xfrm>
          <a:prstGeom prst="roundRect">
            <a:avLst>
              <a:gd name="adj" fmla="val 4492"/>
            </a:avLst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768</TotalTime>
  <Words>901</Words>
  <Application>Microsoft Office PowerPoint</Application>
  <PresentationFormat>Custom</PresentationFormat>
  <Paragraphs>164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Consolas</vt:lpstr>
      <vt:lpstr>Wingdings</vt:lpstr>
      <vt:lpstr>Wingdings 2</vt:lpstr>
      <vt:lpstr>SoftUni 16x9</vt:lpstr>
      <vt:lpstr>Software Technologies</vt:lpstr>
      <vt:lpstr>Table of Contents</vt:lpstr>
      <vt:lpstr>Have a Question?</vt:lpstr>
      <vt:lpstr>Software Technologies</vt:lpstr>
      <vt:lpstr>Course Objectives</vt:lpstr>
      <vt:lpstr>Warning: This Course is at Very Basic Level</vt:lpstr>
      <vt:lpstr>Course Topics</vt:lpstr>
      <vt:lpstr>Course Topics (2)</vt:lpstr>
      <vt:lpstr>Software Technologies</vt:lpstr>
      <vt:lpstr>Training Duration and Schedule</vt:lpstr>
      <vt:lpstr>The Trainers Team</vt:lpstr>
      <vt:lpstr>Trainers Team</vt:lpstr>
      <vt:lpstr>Trainers Team</vt:lpstr>
      <vt:lpstr>Software Technologies</vt:lpstr>
      <vt:lpstr>Scoring System for the Course</vt:lpstr>
      <vt:lpstr>Homework Assignments</vt:lpstr>
      <vt:lpstr>Practical Exam</vt:lpstr>
      <vt:lpstr>Learn to Search in Internet &amp; Find Solutions!</vt:lpstr>
      <vt:lpstr>Resources</vt:lpstr>
      <vt:lpstr>Course Web Site &amp; Forums</vt:lpstr>
      <vt:lpstr>The Software Technologies Slides and Videos</vt:lpstr>
      <vt:lpstr>Recommended Software</vt:lpstr>
      <vt:lpstr>Software Technologies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Alen Paunov</cp:lastModifiedBy>
  <cp:revision>167</cp:revision>
  <dcterms:created xsi:type="dcterms:W3CDTF">2014-01-02T17:00:34Z</dcterms:created>
  <dcterms:modified xsi:type="dcterms:W3CDTF">2018-07-01T19:25:24Z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